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301" r:id="rId3"/>
    <p:sldId id="554" r:id="rId4"/>
    <p:sldId id="549" r:id="rId5"/>
    <p:sldId id="550" r:id="rId6"/>
    <p:sldId id="553" r:id="rId7"/>
    <p:sldId id="551" r:id="rId8"/>
    <p:sldId id="552" r:id="rId9"/>
    <p:sldId id="539" r:id="rId10"/>
    <p:sldId id="545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799"/>
  </p:normalViewPr>
  <p:slideViewPr>
    <p:cSldViewPr snapToGrid="0" snapToObjects="1">
      <p:cViewPr varScale="1">
        <p:scale>
          <a:sx n="90" d="100"/>
          <a:sy n="90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465E0-D3A3-814C-8B16-693BEC6484C5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25EDC-8C86-F14E-8BAD-8D28F2837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arrativeinitiative.org/" TargetMode="External"/><Relationship Id="rId2" Type="http://schemas.openxmlformats.org/officeDocument/2006/relationships/hyperlink" Target="https://www.raceforward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rameworksinstitute.org/" TargetMode="External"/><Relationship Id="rId4" Type="http://schemas.openxmlformats.org/officeDocument/2006/relationships/hyperlink" Target="https://www.opportunityagenda.org/approach/communications-culture-narrative-chang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raceforward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30E94B5-6B03-4C6D-A886-D92083B3E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7B8231-6339-4326-9EE6-D2F78558E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7974"/>
            <a:ext cx="11707367" cy="25380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636848-8017-B94A-B791-0458D6284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57" y="3908245"/>
            <a:ext cx="11344510" cy="1326227"/>
          </a:xfrm>
        </p:spPr>
        <p:txBody>
          <a:bodyPr>
            <a:normAutofit/>
          </a:bodyPr>
          <a:lstStyle/>
          <a:p>
            <a:r>
              <a:rPr lang="en-US" sz="4000" dirty="0"/>
              <a:t>Communicating in a time of Narrative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F52E6F-EB10-4E4A-B8DD-5153355C1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633" y="5276580"/>
            <a:ext cx="10180696" cy="667414"/>
          </a:xfrm>
        </p:spPr>
        <p:txBody>
          <a:bodyPr>
            <a:normAutofit/>
          </a:bodyPr>
          <a:lstStyle/>
          <a:p>
            <a:r>
              <a:rPr lang="en-US" dirty="0"/>
              <a:t>A presentation prepared by Melissa Johnson Hewitt, MSW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E55781-79C9-8746-B154-1E0DDDF6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404" y="530487"/>
            <a:ext cx="10107952" cy="2754421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E5AB782-47FB-644A-A551-B5D1CB3FE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538" y="3749390"/>
            <a:ext cx="1191825" cy="137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119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2D3D78-4FE9-864C-A1A5-5BA946E1C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7E80D-88F5-0D4F-BD30-3759ACFAA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27" y="1272603"/>
            <a:ext cx="7415449" cy="4298768"/>
          </a:xfrm>
        </p:spPr>
        <p:txBody>
          <a:bodyPr>
            <a:noAutofit/>
          </a:bodyPr>
          <a:lstStyle/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RACE FORWARD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2"/>
              </a:rPr>
              <a:t>https://www.raceforward.org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</a:rPr>
              <a:t>NARRATIVE INITIATIVE</a:t>
            </a:r>
          </a:p>
          <a:p>
            <a:pPr lvl="1"/>
            <a:r>
              <a:rPr lang="en-US" u="sng" dirty="0">
                <a:hlinkClick r:id="rId3"/>
              </a:rPr>
              <a:t>https://narrativeinitiative.org</a:t>
            </a:r>
            <a:r>
              <a:rPr lang="en-US" sz="2200" dirty="0"/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OPPORTUNITY AGENDA</a:t>
            </a:r>
          </a:p>
          <a:p>
            <a:pPr lvl="1"/>
            <a:r>
              <a:rPr lang="en-US" u="sng" dirty="0">
                <a:hlinkClick r:id="rId4"/>
              </a:rPr>
              <a:t>https://www.opportunityagenda.org/approach/communications-culture-narrative-change</a:t>
            </a:r>
            <a:r>
              <a:rPr lang="en-US" sz="2000" dirty="0"/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FRAMEWORKS INSTITUTE</a:t>
            </a:r>
          </a:p>
          <a:p>
            <a:pPr lvl="1"/>
            <a:r>
              <a:rPr lang="en-US" u="sng" dirty="0">
                <a:hlinkClick r:id="rId5"/>
              </a:rPr>
              <a:t>https://www.frameworksinstitute.org</a:t>
            </a:r>
            <a:r>
              <a:rPr lang="en-US" dirty="0"/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28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203ABB4-7E2A-4248-9FE7-4A419AFF2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26970D-C1E5-4FB1-84E8-86CB9CED1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636848-8017-B94A-B791-0458D628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590661"/>
            <a:ext cx="10210862" cy="10656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THANK YOU!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E55781-79C9-8746-B154-1E0DDDF6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847" y="813645"/>
            <a:ext cx="10637520" cy="289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6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EFC7-9261-5848-ACFF-1D451C3A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61" y="1585390"/>
            <a:ext cx="2834640" cy="2012576"/>
          </a:xfrm>
        </p:spPr>
        <p:txBody>
          <a:bodyPr>
            <a:normAutofit/>
          </a:bodyPr>
          <a:lstStyle/>
          <a:p>
            <a:r>
              <a:rPr lang="en-US" sz="3600" dirty="0"/>
              <a:t>What is Narrative?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61C89-E4EC-E549-A268-8E6C71E5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86" y="596349"/>
            <a:ext cx="8130209" cy="6003234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Narrative is…</a:t>
            </a:r>
          </a:p>
          <a:p>
            <a:pPr lvl="1"/>
            <a:r>
              <a:rPr lang="en-US" sz="2400" dirty="0"/>
              <a:t>A story or account of events, experiences, or the like, whether true or fictitious</a:t>
            </a:r>
          </a:p>
          <a:p>
            <a:pPr lvl="1"/>
            <a:r>
              <a:rPr lang="en-US" sz="2400" dirty="0"/>
              <a:t>Patterns or systems of stories</a:t>
            </a:r>
          </a:p>
          <a:p>
            <a:pPr lvl="2"/>
            <a:r>
              <a:rPr lang="en-US" sz="2400" dirty="0"/>
              <a:t>Story – a description of people and events</a:t>
            </a:r>
          </a:p>
          <a:p>
            <a:pPr lvl="2"/>
            <a:r>
              <a:rPr lang="en-US" sz="2400" dirty="0"/>
              <a:t>Narrative – an account of a series of events</a:t>
            </a:r>
          </a:p>
          <a:p>
            <a:pPr lvl="2"/>
            <a:r>
              <a:rPr lang="en-US" sz="2400" dirty="0"/>
              <a:t>Deep Narrative – pervasive and intractable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3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729DA-2C04-E347-9DA1-06970DC35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5ED8DA6-9835-2A4B-B5EA-7A56081624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5869" y="1621028"/>
            <a:ext cx="2857500" cy="18034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11B093E-EE9E-DF4C-95C1-D2FB80180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874" y="1123836"/>
            <a:ext cx="2057476" cy="30735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75EFA02-0D96-0E4F-A907-C9A3734A15FC}"/>
              </a:ext>
            </a:extLst>
          </p:cNvPr>
          <p:cNvSpPr txBox="1"/>
          <p:nvPr/>
        </p:nvSpPr>
        <p:spPr>
          <a:xfrm>
            <a:off x="4931230" y="4867640"/>
            <a:ext cx="4773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/>
              <a:t>WAR ON DRUGS</a:t>
            </a:r>
          </a:p>
        </p:txBody>
      </p:sp>
    </p:spTree>
    <p:extLst>
      <p:ext uri="{BB962C8B-B14F-4D97-AF65-F5344CB8AC3E}">
        <p14:creationId xmlns:p14="http://schemas.microsoft.com/office/powerpoint/2010/main" val="174385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EFC7-9261-5848-ACFF-1D451C3A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61" y="1585390"/>
            <a:ext cx="2834640" cy="2012576"/>
          </a:xfrm>
        </p:spPr>
        <p:txBody>
          <a:bodyPr>
            <a:normAutofit/>
          </a:bodyPr>
          <a:lstStyle/>
          <a:p>
            <a:r>
              <a:rPr lang="en-US" sz="3600" dirty="0"/>
              <a:t>Why does narrative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61C89-E4EC-E549-A268-8E6C71E5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7831" y="1241808"/>
            <a:ext cx="7615276" cy="4262521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/>
              <a:t>Narrative …</a:t>
            </a:r>
          </a:p>
          <a:p>
            <a:pPr lvl="1"/>
            <a:r>
              <a:rPr lang="en-US" sz="2600" dirty="0"/>
              <a:t>Is particularly important in social movements</a:t>
            </a:r>
          </a:p>
          <a:p>
            <a:pPr lvl="1"/>
            <a:r>
              <a:rPr lang="en-US" sz="2600" dirty="0"/>
              <a:t>Fuels deep perception</a:t>
            </a:r>
          </a:p>
          <a:p>
            <a:pPr lvl="1"/>
            <a:r>
              <a:rPr lang="en-US" sz="2600" dirty="0"/>
              <a:t>Has ”baked-in” assumptions/values about all sorts of diversity, often with racial stereotypes and bias</a:t>
            </a:r>
          </a:p>
          <a:p>
            <a:pPr lvl="1"/>
            <a:r>
              <a:rPr lang="en-US" sz="2600" dirty="0"/>
              <a:t>Is a default starting point for all conversation, planning, action, and even research</a:t>
            </a:r>
          </a:p>
          <a:p>
            <a:pPr lvl="1"/>
            <a:r>
              <a:rPr lang="en-US" sz="2600" dirty="0"/>
              <a:t>Does not have to be true! </a:t>
            </a:r>
          </a:p>
          <a:p>
            <a:pPr lvl="1"/>
            <a:r>
              <a:rPr lang="en-US" sz="2600" dirty="0"/>
              <a:t>Influences how people think, feel, and act about issues 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91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19">
            <a:extLst>
              <a:ext uri="{FF2B5EF4-FFF2-40B4-BE49-F238E27FC236}">
                <a16:creationId xmlns:a16="http://schemas.microsoft.com/office/drawing/2014/main" id="{4F645BF8-7885-4398-80BC-4C0DF24F5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21">
            <a:extLst>
              <a:ext uri="{FF2B5EF4-FFF2-40B4-BE49-F238E27FC236}">
                <a16:creationId xmlns:a16="http://schemas.microsoft.com/office/drawing/2014/main" id="{3212FB65-CD2B-4005-B910-132DCE19F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DEFC7-9261-5848-ACFF-1D451C3A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/>
              <a:t>Why is narrative important to consider in nonprofit communications?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61C89-E4EC-E549-A268-8E6C71E5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6509" y="864108"/>
            <a:ext cx="7487959" cy="33068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endParaRPr lang="en-US" sz="2800" dirty="0"/>
          </a:p>
          <a:p>
            <a:pPr marL="0"/>
            <a:r>
              <a:rPr lang="en-US" sz="2800" b="1" dirty="0"/>
              <a:t>Primary purpose of Communications</a:t>
            </a:r>
          </a:p>
          <a:p>
            <a:pPr lvl="1"/>
            <a:r>
              <a:rPr lang="en-US" sz="2800" dirty="0"/>
              <a:t>Inform/Educate audience  about your organization </a:t>
            </a:r>
          </a:p>
          <a:p>
            <a:pPr lvl="1"/>
            <a:r>
              <a:rPr lang="en-US" sz="2800" dirty="0"/>
              <a:t>Demonstrate progress and impact</a:t>
            </a:r>
          </a:p>
          <a:p>
            <a:pPr lvl="1"/>
            <a:r>
              <a:rPr lang="en-US" sz="2800" dirty="0"/>
              <a:t>Make the case for collaboration or support </a:t>
            </a:r>
          </a:p>
          <a:p>
            <a:pPr marL="0"/>
            <a:endParaRPr lang="en-US" dirty="0"/>
          </a:p>
        </p:txBody>
      </p:sp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id="{6DF231B9-1992-4255-B4DA-C94385E114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053"/>
          <a:stretch/>
        </p:blipFill>
        <p:spPr>
          <a:xfrm>
            <a:off x="4742728" y="3817133"/>
            <a:ext cx="4504959" cy="253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8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EFC7-9261-5848-ACFF-1D451C3A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14" y="2750802"/>
            <a:ext cx="3060910" cy="2072210"/>
          </a:xfrm>
        </p:spPr>
        <p:txBody>
          <a:bodyPr>
            <a:normAutofit fontScale="90000"/>
          </a:bodyPr>
          <a:lstStyle/>
          <a:p>
            <a:r>
              <a:rPr lang="en-US" sz="3600"/>
              <a:t>Why is narrative important to consider in nonprofit communications?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61C89-E4EC-E549-A268-8E6C71E5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74" y="885362"/>
            <a:ext cx="8130209" cy="5087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/>
          </a:p>
          <a:p>
            <a:r>
              <a:rPr lang="en-US" sz="2800" b="1"/>
              <a:t>Secondary Purpose of Communications</a:t>
            </a:r>
            <a:endParaRPr lang="en-US" sz="2800" b="1" i="1"/>
          </a:p>
          <a:p>
            <a:pPr algn="ctr"/>
            <a:r>
              <a:rPr lang="en-US" sz="2800"/>
              <a:t>Shift from one narrative to another narrative</a:t>
            </a:r>
          </a:p>
          <a:p>
            <a:pPr lvl="2"/>
            <a:r>
              <a:rPr lang="en-US" sz="2800"/>
              <a:t>Shift narrative in order to:</a:t>
            </a:r>
          </a:p>
          <a:p>
            <a:pPr lvl="3"/>
            <a:r>
              <a:rPr lang="en-US" sz="2800"/>
              <a:t>expand audience </a:t>
            </a:r>
          </a:p>
          <a:p>
            <a:pPr lvl="3"/>
            <a:r>
              <a:rPr lang="en-US" sz="2800"/>
              <a:t>deepen work </a:t>
            </a:r>
          </a:p>
          <a:p>
            <a:pPr lvl="3"/>
            <a:r>
              <a:rPr lang="en-US" sz="2800"/>
              <a:t>appeal to a broader donor pool</a:t>
            </a:r>
          </a:p>
          <a:p>
            <a:pPr lvl="3"/>
            <a:r>
              <a:rPr lang="en-US" sz="2800"/>
              <a:t>work towards policy change</a:t>
            </a:r>
          </a:p>
          <a:p>
            <a:pPr marL="1417320" lvl="3" indent="0">
              <a:buNone/>
            </a:pPr>
            <a:endParaRPr lang="en-US" sz="2400"/>
          </a:p>
          <a:p>
            <a:pPr marL="502920" lvl="1" indent="0" algn="ctr">
              <a:buNone/>
            </a:pPr>
            <a:r>
              <a:rPr lang="en-US" sz="2800" b="1" i="1"/>
              <a:t>Narrative Change is often used as a strategy to build power and shape conversation around an organization’s work</a:t>
            </a:r>
          </a:p>
          <a:p>
            <a:pPr lvl="3"/>
            <a:endParaRPr lang="en-US" sz="240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9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86D4068-D045-48B0-9A00-198F2FE4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8C26C7-B785-4B7C-9728-A921E1BBD5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</a:blip>
          <a:srcRect t="39815" r="-1" b="3920"/>
          <a:stretch/>
        </p:blipFill>
        <p:spPr>
          <a:xfrm>
            <a:off x="20" y="1"/>
            <a:ext cx="12188932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2664C4B-AAE2-4AA0-8918-134E8086F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DEFC7-9261-5848-ACFF-1D451C3A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Narrative and Social Movements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61C89-E4EC-E549-A268-8E6C71E5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endParaRPr lang="en-US" dirty="0"/>
          </a:p>
          <a:p>
            <a:r>
              <a:rPr lang="en-US" sz="2800" dirty="0"/>
              <a:t>Communications</a:t>
            </a:r>
          </a:p>
          <a:p>
            <a:r>
              <a:rPr lang="en-US" sz="2800" dirty="0"/>
              <a:t>Research</a:t>
            </a:r>
          </a:p>
          <a:p>
            <a:r>
              <a:rPr lang="en-US" sz="2800" dirty="0"/>
              <a:t>Message Framing</a:t>
            </a:r>
          </a:p>
          <a:p>
            <a:r>
              <a:rPr lang="en-US" sz="2800" dirty="0"/>
              <a:t>Creative Engagement</a:t>
            </a:r>
          </a:p>
          <a:p>
            <a:pPr marL="0"/>
            <a:r>
              <a:rPr lang="en-US" sz="2800" dirty="0"/>
              <a:t>Critical Questions: </a:t>
            </a:r>
          </a:p>
          <a:p>
            <a:pPr lvl="1"/>
            <a:r>
              <a:rPr lang="en-US" sz="2800" dirty="0"/>
              <a:t>What does the research tell us? </a:t>
            </a:r>
          </a:p>
          <a:p>
            <a:pPr lvl="1"/>
            <a:r>
              <a:rPr lang="en-US" sz="2800" dirty="0"/>
              <a:t>What is the theory of change?</a:t>
            </a:r>
          </a:p>
          <a:p>
            <a:pPr lvl="1"/>
            <a:r>
              <a:rPr lang="en-US" sz="2800" dirty="0"/>
              <a:t>What and who do you want to shift? Why?</a:t>
            </a:r>
          </a:p>
          <a:p>
            <a:pPr lvl="1"/>
            <a:r>
              <a:rPr lang="en-US" sz="2800" dirty="0"/>
              <a:t>Whose point of view is being centered?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6F9FD8-4CFE-4C77-8F29-5D801C57E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7222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2D3D78-4FE9-864C-A1A5-5BA946E1C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864108"/>
            <a:ext cx="3464084" cy="5328172"/>
          </a:xfrm>
        </p:spPr>
        <p:txBody>
          <a:bodyPr>
            <a:normAutofit/>
          </a:bodyPr>
          <a:lstStyle/>
          <a:p>
            <a:pPr algn="r"/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7E80D-88F5-0D4F-BD30-3759ACFAA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388" y="750275"/>
            <a:ext cx="6804654" cy="5807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hlinkClick r:id="rId2"/>
              </a:rPr>
              <a:t>Race Forward</a:t>
            </a:r>
            <a:r>
              <a:rPr lang="en-US" sz="2400" dirty="0"/>
              <a:t>, along with partner orgs, led the DTIW Campaign to help eliminate the use of the word “illegal” when referring to undocumented immigrants.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Research</a:t>
            </a:r>
          </a:p>
          <a:p>
            <a:pPr lvl="2"/>
            <a:r>
              <a:rPr lang="en-US" sz="2000" dirty="0"/>
              <a:t>Increase in hate crimes against immigrants</a:t>
            </a:r>
          </a:p>
          <a:p>
            <a:pPr lvl="2"/>
            <a:r>
              <a:rPr lang="en-US" sz="2000" dirty="0"/>
              <a:t>Immigrants and refugees under attach by US systems</a:t>
            </a:r>
          </a:p>
          <a:p>
            <a:pPr lvl="2"/>
            <a:r>
              <a:rPr lang="en-US" sz="2000" dirty="0"/>
              <a:t>Media, journalists, researches were elevating risk by continuing to use the I-word</a:t>
            </a:r>
          </a:p>
          <a:p>
            <a:pPr lvl="2"/>
            <a:r>
              <a:rPr lang="en-US" sz="2000" dirty="0"/>
              <a:t>Are most immigrants and refugees in the US illegally? </a:t>
            </a:r>
          </a:p>
          <a:p>
            <a:pPr lvl="1"/>
            <a:r>
              <a:rPr lang="en-US" sz="2000" dirty="0"/>
              <a:t>Message Framing</a:t>
            </a:r>
          </a:p>
          <a:p>
            <a:pPr lvl="2"/>
            <a:r>
              <a:rPr lang="en-US" sz="2000" dirty="0"/>
              <a:t>It’s dehumanizing</a:t>
            </a:r>
          </a:p>
          <a:p>
            <a:pPr lvl="2"/>
            <a:r>
              <a:rPr lang="en-US" sz="2000" dirty="0"/>
              <a:t>It’s racially charged</a:t>
            </a:r>
          </a:p>
          <a:p>
            <a:pPr lvl="2"/>
            <a:r>
              <a:rPr lang="en-US" sz="2000" dirty="0"/>
              <a:t>It’s legally inaccurate (and confuses the debate) </a:t>
            </a:r>
          </a:p>
          <a:p>
            <a:pPr lvl="1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D115D6F-C502-424E-AF93-F27C58210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562211">
            <a:off x="1312600" y="3500346"/>
            <a:ext cx="3673220" cy="65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8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2D3D78-4FE9-864C-A1A5-5BA946E1C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132" y="871591"/>
            <a:ext cx="3219897" cy="5113157"/>
          </a:xfrm>
        </p:spPr>
        <p:txBody>
          <a:bodyPr>
            <a:normAutofit/>
          </a:bodyPr>
          <a:lstStyle/>
          <a:p>
            <a:pPr algn="r"/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7E80D-88F5-0D4F-BD30-3759ACFAA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Autofit/>
          </a:bodyPr>
          <a:lstStyle/>
          <a:p>
            <a:r>
              <a:rPr lang="en-US" sz="2400" dirty="0"/>
              <a:t>The efforts of the </a:t>
            </a:r>
            <a:r>
              <a:rPr lang="en-US" sz="2400" b="1" dirty="0"/>
              <a:t>2010 </a:t>
            </a:r>
            <a:r>
              <a:rPr lang="en-US" sz="2400" dirty="0"/>
              <a:t>campaign focused on specifically targeting news outlets &amp; journalist associations, putting pressure on them to Drop the I-Word. </a:t>
            </a:r>
          </a:p>
          <a:p>
            <a:r>
              <a:rPr lang="en-US" sz="2400" dirty="0"/>
              <a:t>As a result, major news outlets like Associated Press, USA Today, and the Los Angeles Times pledged to drop the word from their reporting. </a:t>
            </a:r>
          </a:p>
          <a:p>
            <a:r>
              <a:rPr lang="en-US" sz="2400" dirty="0"/>
              <a:t> After the word was removed from the Associated Press(AP)Style Guide in </a:t>
            </a:r>
            <a:r>
              <a:rPr lang="en-US" sz="2400" b="1" dirty="0"/>
              <a:t>2013</a:t>
            </a:r>
            <a:r>
              <a:rPr lang="en-US" sz="2400" dirty="0"/>
              <a:t>, there was a drastic decrease in the word’s use.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C4AB60-9271-6E40-8A19-B8809C608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562211">
            <a:off x="1312600" y="3500346"/>
            <a:ext cx="3673220" cy="65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2312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4540</TotalTime>
  <Words>496</Words>
  <Application>Microsoft Macintosh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 2</vt:lpstr>
      <vt:lpstr>Frame</vt:lpstr>
      <vt:lpstr>Communicating in a time of Narrative Change</vt:lpstr>
      <vt:lpstr>What is Narrative?</vt:lpstr>
      <vt:lpstr>  </vt:lpstr>
      <vt:lpstr>Why does narrative matter?</vt:lpstr>
      <vt:lpstr>Why is narrative important to consider in nonprofit communications?</vt:lpstr>
      <vt:lpstr>Why is narrative important to consider in nonprofit communications?</vt:lpstr>
      <vt:lpstr>Narrative and Social Movements</vt:lpstr>
      <vt:lpstr>     </vt:lpstr>
      <vt:lpstr>     </vt:lpstr>
      <vt:lpstr>RESOURCES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Framework for Diversity, Equity, and Inclusion </dc:title>
  <dc:creator>Microsoft Office User</dc:creator>
  <cp:lastModifiedBy>Kate Runy</cp:lastModifiedBy>
  <cp:revision>34</cp:revision>
  <dcterms:created xsi:type="dcterms:W3CDTF">2021-02-10T01:14:35Z</dcterms:created>
  <dcterms:modified xsi:type="dcterms:W3CDTF">2022-03-10T17:53:52Z</dcterms:modified>
</cp:coreProperties>
</file>